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57" r:id="rId5"/>
    <p:sldId id="258" r:id="rId6"/>
    <p:sldId id="259" r:id="rId7"/>
    <p:sldId id="260" r:id="rId8"/>
    <p:sldId id="261" r:id="rId9"/>
    <p:sldId id="262" r:id="rId10"/>
    <p:sldId id="266" r:id="rId11"/>
    <p:sldId id="268" r:id="rId12"/>
    <p:sldId id="267" r:id="rId13"/>
    <p:sldId id="270" r:id="rId14"/>
    <p:sldId id="269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2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A3D12-E91C-4A6E-8DF3-055520AF5C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A678EB-4270-40D8-9237-4DC6B3F49F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72990-872A-4A13-864B-21FADAA82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F1275-F297-4C02-B7D0-33411C3A7611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25BBB-34E0-452D-A434-6B92F0767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621EE-0EF4-420D-A4D6-AA1A3CCB7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A9902-56AF-44EB-B9E1-690959277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814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14C47-FF2F-4746-880D-CE2A6CFBD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0F72E8-BC03-4D8A-B527-00DF53AA9E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2B627-082C-442E-8A5D-23BE4608F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F1275-F297-4C02-B7D0-33411C3A7611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1F40E-3166-446A-B6D7-EAACDF1DA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D0BAC-D9E6-4E06-8E68-AD3D8CE60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A9902-56AF-44EB-B9E1-690959277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37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A0C8E2-97A3-44EA-8937-31557C93C5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C188CC-A8DE-47EB-9257-BCA76F7A42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2ABA54-0A1F-4C0F-BF1C-F155B7F77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F1275-F297-4C02-B7D0-33411C3A7611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A8469-D306-447D-9753-2F58500A7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27020-12AA-4F72-B166-F188A8812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A9902-56AF-44EB-B9E1-690959277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245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FD696-091E-4BDF-993D-538BD4BD2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9D331-6A53-41FC-9A2C-43444CDBD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71D24-CD12-4C3E-87DF-6D484D5E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F1275-F297-4C02-B7D0-33411C3A7611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D1E2BB-9E79-46E3-AB99-5A1059EB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8145A-727C-4B94-8D9D-48E6314C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A9902-56AF-44EB-B9E1-690959277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499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399B8-02D9-4FE0-B8FC-2BE8E2DCE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D8A0A0-6C2F-486F-A588-B73CD8D6D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37004-5014-44AC-90A0-C1F810E47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F1275-F297-4C02-B7D0-33411C3A7611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96651-FCC6-4089-8DD7-D920BBEA2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ED954-1E32-4539-8563-2F1F6AE0D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A9902-56AF-44EB-B9E1-690959277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034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9C1DA-9AB0-439A-9E93-414B52FB2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29818-1778-4E01-8B99-711B7FDED9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E6C1A2-358B-498E-84DE-21D161AEA7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32B9C4-497C-41B0-9DCA-19EEB7183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F1275-F297-4C02-B7D0-33411C3A7611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C65AD2-891E-4F70-9821-7EC7F2260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EACBAC-DA00-4E41-95F6-6A036E84B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A9902-56AF-44EB-B9E1-690959277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89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7AF44-2569-43C8-A6B7-0F0927480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85F3EC-6961-4F98-8C8F-5E6470FE7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CE61C5-D5EA-4860-BE44-A60E8B3AA2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DA91DC-ECD8-4391-A155-776E7DE2F1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3B43AF-AC82-4EA0-B48E-C78A7D293E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D2FBAE-0A42-4416-9FD5-CB86BB299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F1275-F297-4C02-B7D0-33411C3A7611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EF613C-D282-48C7-81B4-0F2699CB1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6876F0-D9F2-467C-AD59-C6802C6F9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A9902-56AF-44EB-B9E1-690959277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182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F1153-A751-4DC9-AD1A-E983F0333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7671CF-B75F-4277-8A74-76C5000FE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F1275-F297-4C02-B7D0-33411C3A7611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A1B1BC-10AD-4213-9947-5F7D4C18C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A2C856-B952-4F5C-818E-9DF66405F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A9902-56AF-44EB-B9E1-690959277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75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F2E744-66F8-4735-B46C-98B4439DD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F1275-F297-4C02-B7D0-33411C3A7611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DAB2F2-A9C3-4A62-B277-E01ED1ABF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C73EA-F3AA-41A1-BBF8-F70E759A8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A9902-56AF-44EB-B9E1-690959277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986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43AE1-7B8C-40AF-BDFE-A86CBD93B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EAB40-53D5-419D-9932-65E9011AD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AD3A32-CDE1-4DD5-A2C1-178237269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31ADB3-151E-4E87-9C58-3FCB19D94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F1275-F297-4C02-B7D0-33411C3A7611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AB94E0-8253-486F-80F1-1DCBAF47E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758A1-13B6-45D8-8809-087685CE4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A9902-56AF-44EB-B9E1-690959277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304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6B527-A02D-4F0C-A724-F21411850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D083E1-9336-4199-AD84-486739B7AB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35A995-0774-440E-B7EB-8680D04CE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8BC3A1-DF2D-4D27-B721-9BD0C625F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F1275-F297-4C02-B7D0-33411C3A7611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D5EA6E-4BD3-428E-AF58-49E5F718D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900805-0DD2-4F3D-803E-7EC0AA09B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A9902-56AF-44EB-B9E1-690959277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73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3AE0C5-FA57-4956-B5A8-0588DC04D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6F8A57-8290-4D4F-9943-7E148688C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7FEE6-ECA2-47EA-AD44-B2B61CFF17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F1275-F297-4C02-B7D0-33411C3A7611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BE86A-9A4D-425E-9149-CB81DE16B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60D58-00D4-4866-82A6-FCCBD5727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BA9902-56AF-44EB-B9E1-690959277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335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DCE0E-9547-4690-8660-1679897703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Flu </a:t>
            </a:r>
            <a:r>
              <a:rPr lang="en-US"/>
              <a:t>Modeling Update 10/24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05A787-FD4F-6A4C-A695-DF1FBEBDA5AF}"/>
              </a:ext>
            </a:extLst>
          </p:cNvPr>
          <p:cNvSpPr/>
          <p:nvPr/>
        </p:nvSpPr>
        <p:spPr>
          <a:xfrm>
            <a:off x="4268681" y="4017007"/>
            <a:ext cx="4122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/haohu1/</a:t>
            </a:r>
            <a:r>
              <a:rPr lang="en-US" dirty="0" err="1"/>
              <a:t>FluModelTest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715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C480D-02DF-AB45-B730-8E30843A7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Infection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600115-E103-6941-824C-D1C955C4C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62" y="1336830"/>
            <a:ext cx="7105237" cy="532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75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E0EB7-5C79-E24E-9122-38731C803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654" y="365126"/>
            <a:ext cx="11173522" cy="683090"/>
          </a:xfrm>
        </p:spPr>
        <p:txBody>
          <a:bodyPr>
            <a:normAutofit fontScale="90000"/>
          </a:bodyPr>
          <a:lstStyle/>
          <a:p>
            <a:r>
              <a:rPr lang="en-US" dirty="0"/>
              <a:t>100 individuals… 2 locations, 2 age groups (50%)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119C6C-FB82-B548-9E9F-A99BE0B30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7681" y="1048216"/>
            <a:ext cx="6751320" cy="5626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10AF4D-92DC-3B4A-8149-7D99B53B0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54" y="1005378"/>
            <a:ext cx="3543188" cy="26573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9471CB-B6A4-0349-BA85-297E19B8F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82" y="3662769"/>
            <a:ext cx="3639660" cy="272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694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4A820-74D3-D04F-978A-43C28FB4C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4241"/>
          </a:xfrm>
        </p:spPr>
        <p:txBody>
          <a:bodyPr>
            <a:normAutofit fontScale="90000"/>
          </a:bodyPr>
          <a:lstStyle/>
          <a:p>
            <a:r>
              <a:rPr lang="en-US" dirty="0"/>
              <a:t>1000 individuals… 2 locations, 2 age groups (50%)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86108-7FFA-7C44-B789-2B66A3C4D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9727"/>
            <a:ext cx="10515600" cy="501723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A35ACA-91FF-E14E-A1D9-7A70AB3D9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932" y="1059366"/>
            <a:ext cx="5545388" cy="56093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F8A779-DE35-5E4A-869A-B7F1EF1A7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20" y="883235"/>
            <a:ext cx="3760113" cy="28200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7A967C-4F19-2540-A1FA-49D6EE66B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520" y="3577942"/>
            <a:ext cx="3793212" cy="284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02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89B59-6523-6742-8727-1819F8085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1938"/>
          </a:xfrm>
        </p:spPr>
        <p:txBody>
          <a:bodyPr>
            <a:normAutofit fontScale="90000"/>
          </a:bodyPr>
          <a:lstStyle/>
          <a:p>
            <a:r>
              <a:rPr lang="en-US"/>
              <a:t>Household / Community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C4EF3-F7D2-F644-B966-1AEDFEE54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7064"/>
            <a:ext cx="10515600" cy="5139899"/>
          </a:xfrm>
        </p:spPr>
        <p:txBody>
          <a:bodyPr/>
          <a:lstStyle/>
          <a:p>
            <a:r>
              <a:rPr lang="en-US"/>
              <a:t>10 household with ~10 per house, transmission in:out = 100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FD1C44-970A-654B-BF69-2BAE3582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60" y="1959188"/>
            <a:ext cx="4638040" cy="34785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F7AAE0-881D-2247-9B2D-4B854CCF2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760" y="1580940"/>
            <a:ext cx="6167880" cy="51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453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04CAB-0AA9-2A43-931F-674FE67E8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879080" cy="1325563"/>
          </a:xfrm>
        </p:spPr>
        <p:txBody>
          <a:bodyPr/>
          <a:lstStyle/>
          <a:p>
            <a:r>
              <a:rPr lang="en-US" dirty="0"/>
              <a:t>Increasing </a:t>
            </a:r>
            <a:r>
              <a:rPr lang="en-US" dirty="0" err="1"/>
              <a:t>intrahost</a:t>
            </a:r>
            <a:r>
              <a:rPr lang="en-US" dirty="0"/>
              <a:t> model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72CF8-84AD-B642-AAAF-F392E1C62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60920" cy="4351338"/>
          </a:xfrm>
        </p:spPr>
        <p:txBody>
          <a:bodyPr/>
          <a:lstStyle/>
          <a:p>
            <a:r>
              <a:rPr lang="en-US" dirty="0"/>
              <a:t>S-&gt;I-&gt;R</a:t>
            </a:r>
          </a:p>
          <a:p>
            <a:r>
              <a:rPr lang="en-US" dirty="0"/>
              <a:t>Heterogeneous transmission (Super Infection)</a:t>
            </a:r>
          </a:p>
          <a:p>
            <a:r>
              <a:rPr lang="en-US" dirty="0"/>
              <a:t>Shedding over time</a:t>
            </a:r>
          </a:p>
          <a:p>
            <a:pPr lvl="1"/>
            <a:r>
              <a:rPr lang="en-US" dirty="0"/>
              <a:t>Multiplier change based on infection counter</a:t>
            </a:r>
          </a:p>
          <a:p>
            <a:r>
              <a:rPr lang="en-US" dirty="0"/>
              <a:t>Full Viral Kinetic Model</a:t>
            </a:r>
          </a:p>
          <a:p>
            <a:pPr lvl="1"/>
            <a:r>
              <a:rPr lang="en-US" dirty="0"/>
              <a:t>S-I-R-like model at each individual level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DEFAF9-A7BF-9747-9883-1DE07511F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974" y="4001294"/>
            <a:ext cx="3133389" cy="2735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0049B8-F385-2E49-A696-D00B0980E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4889" y="425429"/>
            <a:ext cx="2770474" cy="332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50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ECFBC-976D-6746-B270-D881608B1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31681-2158-B64B-B734-4072CC1DC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this on the right direction of GPU optimization?</a:t>
            </a:r>
          </a:p>
          <a:p>
            <a:r>
              <a:rPr lang="en-US" dirty="0"/>
              <a:t>How should we define the infectivity parameter?</a:t>
            </a:r>
          </a:p>
          <a:p>
            <a:pPr lvl="1"/>
            <a:r>
              <a:rPr lang="en-US" dirty="0"/>
              <a:t>Density or frequency dependent?</a:t>
            </a:r>
          </a:p>
          <a:p>
            <a:r>
              <a:rPr lang="en-US" dirty="0"/>
              <a:t>Do the “labels” cover all use cases?</a:t>
            </a:r>
          </a:p>
          <a:p>
            <a:r>
              <a:rPr lang="en-US" dirty="0"/>
              <a:t>How to extend the binary infectivity to continuous? (e.g. heterogeneity of infectiousness)</a:t>
            </a:r>
          </a:p>
          <a:p>
            <a:r>
              <a:rPr lang="en-US" dirty="0"/>
              <a:t>Adding genomes?</a:t>
            </a:r>
          </a:p>
        </p:txBody>
      </p:sp>
    </p:spTree>
    <p:extLst>
      <p:ext uri="{BB962C8B-B14F-4D97-AF65-F5344CB8AC3E}">
        <p14:creationId xmlns:p14="http://schemas.microsoft.com/office/powerpoint/2010/main" val="2452106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E90C-9F8D-4057-9FD6-4DEC8D7D2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0918"/>
          </a:xfrm>
        </p:spPr>
        <p:txBody>
          <a:bodyPr>
            <a:normAutofit fontScale="90000"/>
          </a:bodyPr>
          <a:lstStyle/>
          <a:p>
            <a:r>
              <a:rPr lang="en-US" dirty="0"/>
              <a:t>All demographics as labels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04922-E383-4C34-884A-5085BCE46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7686"/>
            <a:ext cx="6556899" cy="50992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Each individuals carries a set of labels</a:t>
            </a:r>
          </a:p>
          <a:p>
            <a:pPr lvl="1"/>
            <a:r>
              <a:rPr lang="en-US" dirty="0"/>
              <a:t>Age, location, facilities, risk groups,…</a:t>
            </a:r>
          </a:p>
          <a:p>
            <a:pPr lvl="1"/>
            <a:r>
              <a:rPr lang="en-US" dirty="0"/>
              <a:t>Q: can we fix the labels given that we only use a few demographics?</a:t>
            </a:r>
          </a:p>
          <a:p>
            <a:r>
              <a:rPr lang="en-US" dirty="0"/>
              <a:t>Labels can be dynamically generated from distribution similar to HINT groups or age demographics, or fully customized as input (TBD)</a:t>
            </a:r>
          </a:p>
          <a:p>
            <a:r>
              <a:rPr lang="en-US" dirty="0"/>
              <a:t>Infectivity multiplier: interaction between labels</a:t>
            </a:r>
          </a:p>
          <a:p>
            <a:pPr lvl="1"/>
            <a:r>
              <a:rPr lang="en-US" dirty="0"/>
              <a:t>Age contact matrix</a:t>
            </a:r>
          </a:p>
          <a:p>
            <a:pPr lvl="1"/>
            <a:r>
              <a:rPr lang="en-US" dirty="0"/>
              <a:t>Commuting</a:t>
            </a:r>
          </a:p>
          <a:p>
            <a:pPr lvl="1"/>
            <a:r>
              <a:rPr lang="en-US" dirty="0"/>
              <a:t>Contact pattern at different times of day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753F9-B5BC-46CE-8261-6447F3223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200" y="1077686"/>
            <a:ext cx="3303861" cy="15875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3CB10B-1799-4B1F-9DB4-3485D1580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200" y="3323146"/>
            <a:ext cx="3303861" cy="15072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E995E4-8688-4948-B9DB-BAA35F1B3EDE}"/>
              </a:ext>
            </a:extLst>
          </p:cNvPr>
          <p:cNvSpPr txBox="1"/>
          <p:nvPr/>
        </p:nvSpPr>
        <p:spPr>
          <a:xfrm>
            <a:off x="7286468" y="5058276"/>
            <a:ext cx="462248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TODO: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Labels generated by other scripts as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update labels during simulation (e.g. aging)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Sub-day multipliers (e.g. household vs work)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Direct person-person network generator</a:t>
            </a:r>
          </a:p>
        </p:txBody>
      </p:sp>
    </p:spTree>
    <p:extLst>
      <p:ext uri="{BB962C8B-B14F-4D97-AF65-F5344CB8AC3E}">
        <p14:creationId xmlns:p14="http://schemas.microsoft.com/office/powerpoint/2010/main" val="3556959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0F8FC-A36A-472C-9392-6D652C3C1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dirty="0" err="1"/>
              <a:t>Matrixfy</a:t>
            </a:r>
            <a:r>
              <a:rPr lang="en-US" dirty="0"/>
              <a:t>’ Transmission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6A824-E85F-47BC-941A-158C2704E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63683" cy="46672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I(t) is a list of individuals with active infection</a:t>
            </a:r>
          </a:p>
          <a:p>
            <a:endParaRPr lang="en-US" dirty="0"/>
          </a:p>
          <a:p>
            <a:r>
              <a:rPr lang="en-US" dirty="0"/>
              <a:t>P(t) is an individual-level probability of transmission matrix</a:t>
            </a:r>
          </a:p>
          <a:p>
            <a:pPr lvl="1"/>
            <a:r>
              <a:rPr lang="en-US" dirty="0"/>
              <a:t>based on labels and transmission multipliers</a:t>
            </a:r>
          </a:p>
          <a:p>
            <a:endParaRPr lang="en-US" dirty="0"/>
          </a:p>
          <a:p>
            <a:r>
              <a:rPr lang="en-US" dirty="0"/>
              <a:t>I(t+1) = </a:t>
            </a:r>
            <a:r>
              <a:rPr lang="en-US" dirty="0" err="1"/>
              <a:t>matrix_dot</a:t>
            </a:r>
            <a:r>
              <a:rPr lang="en-US" dirty="0"/>
              <a:t>( I(t), binomial(P(t)) )</a:t>
            </a:r>
          </a:p>
          <a:p>
            <a:pPr lvl="1"/>
            <a:r>
              <a:rPr lang="en-US" dirty="0"/>
              <a:t>Keep track of list of ‘excluded’ individuals, e.g. recovered</a:t>
            </a:r>
          </a:p>
          <a:p>
            <a:r>
              <a:rPr lang="en-US" dirty="0"/>
              <a:t>Can generate infection hierarchy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96822B-501E-4028-B23F-EB0DD66F8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0933" y="4920095"/>
            <a:ext cx="2028825" cy="952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031B24-C273-4CA0-B4D7-EB43C7D6E80E}"/>
              </a:ext>
            </a:extLst>
          </p:cNvPr>
          <p:cNvSpPr txBox="1"/>
          <p:nvPr/>
        </p:nvSpPr>
        <p:spPr>
          <a:xfrm>
            <a:off x="6991772" y="458501"/>
            <a:ext cx="436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4 individuals, </a:t>
            </a:r>
            <a:r>
              <a:rPr lang="en-US" dirty="0" err="1"/>
              <a:t>base_infectivity</a:t>
            </a:r>
            <a:r>
              <a:rPr lang="en-US" dirty="0"/>
              <a:t> = 0.2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D6DCF4-33ED-4D1D-9A8C-BBE6BB897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848" y="1268165"/>
            <a:ext cx="2434171" cy="18085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87B5BB-E89F-405C-B6AE-9E8DC7C1F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0166" y="916613"/>
            <a:ext cx="2571834" cy="25117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BE4C7F-E8C2-410A-A87B-3E421DBAEF44}"/>
              </a:ext>
            </a:extLst>
          </p:cNvPr>
          <p:cNvSpPr txBox="1"/>
          <p:nvPr/>
        </p:nvSpPr>
        <p:spPr>
          <a:xfrm>
            <a:off x="8785802" y="4461983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P(t)</a:t>
            </a:r>
          </a:p>
        </p:txBody>
      </p:sp>
    </p:spTree>
    <p:extLst>
      <p:ext uri="{BB962C8B-B14F-4D97-AF65-F5344CB8AC3E}">
        <p14:creationId xmlns:p14="http://schemas.microsoft.com/office/powerpoint/2010/main" val="1505360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1A0B4-5079-4A1C-AA75-2341EB0FD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825509" cy="734002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Examples: 10 individuals in 2 isolated 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B8F6A-7A0F-445D-8938-70B5E0E14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618" y="137304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loc_1: 0, 2, 3, 5, 6, 8</a:t>
            </a:r>
          </a:p>
          <a:p>
            <a:pPr marL="0" indent="0">
              <a:buNone/>
            </a:pPr>
            <a:r>
              <a:rPr lang="en-US" dirty="0"/>
              <a:t>loc_2: 1, 4, 7, 9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seeding: id=9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Transmission_matrix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A292D2-098C-4E9C-B0AB-F8732A4B9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9064" y="0"/>
            <a:ext cx="326293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6BCEC7-7C84-49BE-8C2D-365EFC674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782" y="3429000"/>
            <a:ext cx="6696507" cy="689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4FA166-9A8F-4668-97FC-B7960A889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35224"/>
            <a:ext cx="3542805" cy="179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427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F8CD8-5ED3-4552-85E4-B19BD61BD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063" y="171451"/>
            <a:ext cx="10515600" cy="751114"/>
          </a:xfrm>
        </p:spPr>
        <p:txBody>
          <a:bodyPr/>
          <a:lstStyle/>
          <a:p>
            <a:r>
              <a:rPr lang="en-US" dirty="0"/>
              <a:t>t=1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1C00A7-8FB4-4ED5-9631-630EB7929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31938"/>
            <a:ext cx="4714875" cy="2333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27F341-148B-49B6-80ED-2B1A07079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46" y="4971117"/>
            <a:ext cx="6566621" cy="6886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C8EEB2D-A69D-4928-B081-53D95889EBA8}"/>
              </a:ext>
            </a:extLst>
          </p:cNvPr>
          <p:cNvSpPr/>
          <p:nvPr/>
        </p:nvSpPr>
        <p:spPr>
          <a:xfrm>
            <a:off x="787063" y="1260412"/>
            <a:ext cx="26829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active infections: 4, 9</a:t>
            </a:r>
          </a:p>
          <a:p>
            <a:r>
              <a:rPr lang="en-US" dirty="0"/>
              <a:t>New infections: 4 (from 9)</a:t>
            </a:r>
          </a:p>
        </p:txBody>
      </p:sp>
    </p:spTree>
    <p:extLst>
      <p:ext uri="{BB962C8B-B14F-4D97-AF65-F5344CB8AC3E}">
        <p14:creationId xmlns:p14="http://schemas.microsoft.com/office/powerpoint/2010/main" val="3275854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F8CD8-5ED3-4552-85E4-B19BD61BD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063" y="171451"/>
            <a:ext cx="10515600" cy="751114"/>
          </a:xfrm>
        </p:spPr>
        <p:txBody>
          <a:bodyPr/>
          <a:lstStyle/>
          <a:p>
            <a:r>
              <a:rPr lang="en-US" dirty="0"/>
              <a:t>t=2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8EEB2D-A69D-4928-B081-53D95889EBA8}"/>
              </a:ext>
            </a:extLst>
          </p:cNvPr>
          <p:cNvSpPr/>
          <p:nvPr/>
        </p:nvSpPr>
        <p:spPr>
          <a:xfrm>
            <a:off x="787063" y="1260412"/>
            <a:ext cx="36747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active infections: 1, 4, 7, 9</a:t>
            </a:r>
          </a:p>
          <a:p>
            <a:r>
              <a:rPr lang="en-US" dirty="0"/>
              <a:t>New infections: 1 (from 9), 7 (from 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F7727C-EF12-48D8-9E2A-8E8C07C8E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89" y="1906743"/>
            <a:ext cx="4176823" cy="21399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C5B246-F3D5-4641-A8D7-52899DC0C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89" y="4500941"/>
            <a:ext cx="7814373" cy="85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670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F8CD8-5ED3-4552-85E4-B19BD61BD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063" y="171451"/>
            <a:ext cx="10515600" cy="751114"/>
          </a:xfrm>
        </p:spPr>
        <p:txBody>
          <a:bodyPr/>
          <a:lstStyle/>
          <a:p>
            <a:r>
              <a:rPr lang="en-US" dirty="0"/>
              <a:t>t=3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8EEB2D-A69D-4928-B081-53D95889EBA8}"/>
              </a:ext>
            </a:extLst>
          </p:cNvPr>
          <p:cNvSpPr/>
          <p:nvPr/>
        </p:nvSpPr>
        <p:spPr>
          <a:xfrm>
            <a:off x="787063" y="1260412"/>
            <a:ext cx="26230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active infections: 1, 4, 7, 9</a:t>
            </a:r>
          </a:p>
          <a:p>
            <a:r>
              <a:rPr lang="en-US" dirty="0"/>
              <a:t>New infections: -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977CA3-BCAC-435A-AB10-926E7FBB8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063" y="2005693"/>
            <a:ext cx="4105571" cy="20913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149201-70C3-4D33-B258-7C1FA95DA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064" y="4560680"/>
            <a:ext cx="7976926" cy="86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01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F8CD8-5ED3-4552-85E4-B19BD61BD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063" y="171451"/>
            <a:ext cx="10515600" cy="751114"/>
          </a:xfrm>
        </p:spPr>
        <p:txBody>
          <a:bodyPr/>
          <a:lstStyle/>
          <a:p>
            <a:r>
              <a:rPr lang="en-US" dirty="0"/>
              <a:t>t=4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8EEB2D-A69D-4928-B081-53D95889EBA8}"/>
              </a:ext>
            </a:extLst>
          </p:cNvPr>
          <p:cNvSpPr/>
          <p:nvPr/>
        </p:nvSpPr>
        <p:spPr>
          <a:xfrm>
            <a:off x="787063" y="1260412"/>
            <a:ext cx="40906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active infections: 4, 7</a:t>
            </a:r>
          </a:p>
          <a:p>
            <a:r>
              <a:rPr lang="en-US" dirty="0"/>
              <a:t>New infections: - (because 9 is recovered)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06FB08-6D05-4940-ACA5-057428142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897" y="2008043"/>
            <a:ext cx="4391644" cy="21958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1FAC93-87DB-41DD-A78D-E4C00786A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278" y="4646945"/>
            <a:ext cx="8045841" cy="84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770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F8CD8-5ED3-4552-85E4-B19BD61BD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063" y="171451"/>
            <a:ext cx="10515600" cy="751114"/>
          </a:xfrm>
        </p:spPr>
        <p:txBody>
          <a:bodyPr/>
          <a:lstStyle/>
          <a:p>
            <a:r>
              <a:rPr lang="en-US" dirty="0"/>
              <a:t>t=7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8EEB2D-A69D-4928-B081-53D95889EBA8}"/>
              </a:ext>
            </a:extLst>
          </p:cNvPr>
          <p:cNvSpPr/>
          <p:nvPr/>
        </p:nvSpPr>
        <p:spPr>
          <a:xfrm>
            <a:off x="787063" y="1260412"/>
            <a:ext cx="19402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active infections: 7</a:t>
            </a:r>
          </a:p>
          <a:p>
            <a:r>
              <a:rPr lang="en-US" dirty="0"/>
              <a:t>New infections: -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1AA6A-D20D-4209-98ED-6393EFC9E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495" y="2019919"/>
            <a:ext cx="4141643" cy="21494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BA6309-1ABD-4A34-BB97-788935E28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495" y="4626712"/>
            <a:ext cx="7775492" cy="81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07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</TotalTime>
  <Words>479</Words>
  <Application>Microsoft Macintosh PowerPoint</Application>
  <PresentationFormat>Widescreen</PresentationFormat>
  <Paragraphs>69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Flu Modeling Update 10/24</vt:lpstr>
      <vt:lpstr>All demographics as labels</vt:lpstr>
      <vt:lpstr>‘Matrixfy’ Transmission</vt:lpstr>
      <vt:lpstr>Examples: 10 individuals in 2 isolated locations</vt:lpstr>
      <vt:lpstr>t=1</vt:lpstr>
      <vt:lpstr>t=2</vt:lpstr>
      <vt:lpstr>t=3</vt:lpstr>
      <vt:lpstr>t=4</vt:lpstr>
      <vt:lpstr>t=7</vt:lpstr>
      <vt:lpstr>Generating Infection Network</vt:lpstr>
      <vt:lpstr>100 individuals… 2 locations, 2 age groups (50%)</vt:lpstr>
      <vt:lpstr>1000 individuals… 2 locations, 2 age groups (50%)</vt:lpstr>
      <vt:lpstr>Household / Community</vt:lpstr>
      <vt:lpstr>Increasing intrahost model complexity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Hao Hu</dc:creator>
  <cp:lastModifiedBy>Hao Hu</cp:lastModifiedBy>
  <cp:revision>34</cp:revision>
  <dcterms:created xsi:type="dcterms:W3CDTF">2018-10-22T19:12:33Z</dcterms:created>
  <dcterms:modified xsi:type="dcterms:W3CDTF">2018-10-23T16:48:59Z</dcterms:modified>
</cp:coreProperties>
</file>